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87" r:id="rId2"/>
    <p:sldId id="288" r:id="rId3"/>
    <p:sldId id="289" r:id="rId4"/>
    <p:sldId id="290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57" r:id="rId13"/>
    <p:sldId id="258" r:id="rId14"/>
    <p:sldId id="259" r:id="rId15"/>
    <p:sldId id="260" r:id="rId16"/>
    <p:sldId id="282" r:id="rId17"/>
    <p:sldId id="283" r:id="rId18"/>
    <p:sldId id="261" r:id="rId19"/>
    <p:sldId id="262" r:id="rId20"/>
    <p:sldId id="263" r:id="rId21"/>
    <p:sldId id="264" r:id="rId22"/>
    <p:sldId id="284" r:id="rId23"/>
    <p:sldId id="285" r:id="rId24"/>
    <p:sldId id="265" r:id="rId25"/>
    <p:sldId id="266" r:id="rId26"/>
    <p:sldId id="267" r:id="rId27"/>
    <p:sldId id="268" r:id="rId28"/>
    <p:sldId id="269" r:id="rId29"/>
    <p:sldId id="286" r:id="rId30"/>
    <p:sldId id="270" r:id="rId31"/>
    <p:sldId id="271" r:id="rId32"/>
    <p:sldId id="272" r:id="rId33"/>
    <p:sldId id="273" r:id="rId34"/>
    <p:sldId id="274" r:id="rId35"/>
    <p:sldId id="275" r:id="rId36"/>
    <p:sldId id="276" r:id="rId37"/>
    <p:sldId id="277" r:id="rId38"/>
    <p:sldId id="278" r:id="rId39"/>
    <p:sldId id="279" r:id="rId40"/>
    <p:sldId id="280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59" autoAdjust="0"/>
    <p:restoredTop sz="86380" autoAdjust="0"/>
  </p:normalViewPr>
  <p:slideViewPr>
    <p:cSldViewPr>
      <p:cViewPr varScale="1">
        <p:scale>
          <a:sx n="63" d="100"/>
          <a:sy n="63" d="100"/>
        </p:scale>
        <p:origin x="-136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1FFE9B-7938-4334-9083-1290892965C5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2F24F6-DCA4-4F9C-93C3-FE112AF742D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0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a-IR" smtClean="0"/>
          </a:p>
        </p:txBody>
      </p:sp>
      <p:sp>
        <p:nvSpPr>
          <p:cNvPr id="320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9DF244D-5C04-4C98-8E5B-E731EFFF2FF3}" type="slidenum">
              <a:rPr lang="fa-IR" smtClean="0">
                <a:cs typeface="Arial" charset="0"/>
              </a:rPr>
              <a:pPr/>
              <a:t>19</a:t>
            </a:fld>
            <a:endParaRPr lang="fa-IR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41DB-4886-4B29-86CF-DBE05BF6E788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9DD5-1CA7-4F3B-B58C-8976B9F371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41DB-4886-4B29-86CF-DBE05BF6E788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9DD5-1CA7-4F3B-B58C-8976B9F371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41DB-4886-4B29-86CF-DBE05BF6E788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9DD5-1CA7-4F3B-B58C-8976B9F371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41DB-4886-4B29-86CF-DBE05BF6E788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9DD5-1CA7-4F3B-B58C-8976B9F371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41DB-4886-4B29-86CF-DBE05BF6E788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9DD5-1CA7-4F3B-B58C-8976B9F371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41DB-4886-4B29-86CF-DBE05BF6E788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9DD5-1CA7-4F3B-B58C-8976B9F371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41DB-4886-4B29-86CF-DBE05BF6E788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9DD5-1CA7-4F3B-B58C-8976B9F371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41DB-4886-4B29-86CF-DBE05BF6E788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9DD5-1CA7-4F3B-B58C-8976B9F371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41DB-4886-4B29-86CF-DBE05BF6E788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9DD5-1CA7-4F3B-B58C-8976B9F371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41DB-4886-4B29-86CF-DBE05BF6E788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9DD5-1CA7-4F3B-B58C-8976B9F371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41DB-4886-4B29-86CF-DBE05BF6E788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9DD5-1CA7-4F3B-B58C-8976B9F371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A41DB-4886-4B29-86CF-DBE05BF6E788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29DD5-1CA7-4F3B-B58C-8976B9F3714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" Target="slide16.xml"/><Relationship Id="rId7" Type="http://schemas.openxmlformats.org/officeDocument/2006/relationships/slide" Target="slide37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slide" Target="slide29.xml"/><Relationship Id="rId4" Type="http://schemas.openxmlformats.org/officeDocument/2006/relationships/slide" Target="slide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9944" y="0"/>
            <a:ext cx="4719456" cy="684888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69881" y="0"/>
            <a:ext cx="4583319" cy="680452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4613" y="0"/>
            <a:ext cx="51434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476250"/>
            <a:ext cx="7793038" cy="623888"/>
          </a:xfrm>
        </p:spPr>
        <p:txBody>
          <a:bodyPr/>
          <a:lstStyle/>
          <a:p>
            <a:pPr eaLnBrk="1" hangingPunct="1"/>
            <a:r>
              <a:rPr lang="fa-IR" sz="2800" b="1" dirty="0" smtClean="0">
                <a:solidFill>
                  <a:schemeClr val="tx1"/>
                </a:solidFill>
              </a:rPr>
              <a:t>سیستمهای انتقال قدرت تراکتور</a:t>
            </a:r>
            <a:endParaRPr lang="en-US" sz="2800" b="1" dirty="0" smtClean="0">
              <a:solidFill>
                <a:schemeClr val="tx1"/>
              </a:solidFill>
            </a:endParaRPr>
          </a:p>
        </p:txBody>
      </p:sp>
      <p:pic>
        <p:nvPicPr>
          <p:cNvPr id="10342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313" y="1214438"/>
            <a:ext cx="8651875" cy="46402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260350"/>
            <a:ext cx="7793037" cy="695325"/>
          </a:xfrm>
        </p:spPr>
        <p:txBody>
          <a:bodyPr/>
          <a:lstStyle/>
          <a:p>
            <a:pPr eaLnBrk="1" hangingPunct="1"/>
            <a:r>
              <a:rPr lang="fa-IR" sz="2800" b="1" dirty="0" smtClean="0">
                <a:solidFill>
                  <a:schemeClr val="tx1"/>
                </a:solidFill>
              </a:rPr>
              <a:t>انواع سیستمهای انتقال توان تراکتور:</a:t>
            </a:r>
            <a:endParaRPr lang="en-US" sz="2800" b="1" dirty="0" smtClean="0">
              <a:solidFill>
                <a:schemeClr val="tx1"/>
              </a:solidFill>
            </a:endParaRP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Drawbar Power            </a:t>
            </a:r>
            <a:r>
              <a:rPr lang="fa-IR" sz="2800" dirty="0" smtClean="0">
                <a:hlinkClick r:id="rId2" action="ppaction://hlinksldjump"/>
              </a:rPr>
              <a:t>1- انتقال توان کششی</a:t>
            </a:r>
            <a:r>
              <a:rPr lang="en-US" dirty="0" smtClean="0">
                <a:hlinkClick r:id="rId2" action="ppaction://hlinksldjump"/>
              </a:rPr>
              <a:t> </a:t>
            </a:r>
            <a:endParaRPr lang="fa-IR" dirty="0" smtClean="0"/>
          </a:p>
          <a:p>
            <a:pPr eaLnBrk="1" hangingPunct="1"/>
            <a:r>
              <a:rPr lang="en-US" sz="2800" dirty="0" smtClean="0"/>
              <a:t>PTO power                 </a:t>
            </a:r>
            <a:r>
              <a:rPr lang="fa-IR" sz="2800" dirty="0" smtClean="0">
                <a:hlinkClick r:id="" action="ppaction://noaction"/>
              </a:rPr>
              <a:t>2- انتقال توان دورانی</a:t>
            </a:r>
            <a:endParaRPr lang="fa-IR" sz="2800" dirty="0" smtClean="0"/>
          </a:p>
          <a:p>
            <a:pPr eaLnBrk="1" hangingPunct="1"/>
            <a:r>
              <a:rPr lang="en-US" sz="2800" dirty="0" smtClean="0"/>
              <a:t>Hydraulic power      </a:t>
            </a:r>
            <a:r>
              <a:rPr lang="fa-IR" sz="2800" dirty="0" smtClean="0">
                <a:hlinkClick r:id="" action="ppaction://noaction"/>
              </a:rPr>
              <a:t>3- انتقال </a:t>
            </a:r>
            <a:r>
              <a:rPr lang="fa-IR" sz="2800" smtClean="0">
                <a:hlinkClick r:id="" action="ppaction://noaction"/>
              </a:rPr>
              <a:t>توان هیدرولیکی</a:t>
            </a:r>
            <a:endParaRPr lang="fa-IR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260350"/>
            <a:ext cx="3957638" cy="839788"/>
          </a:xfrm>
        </p:spPr>
        <p:txBody>
          <a:bodyPr/>
          <a:lstStyle/>
          <a:p>
            <a:pPr eaLnBrk="1" hangingPunct="1"/>
            <a:r>
              <a:rPr lang="fa-IR" sz="2800" b="1" dirty="0" smtClean="0">
                <a:solidFill>
                  <a:schemeClr val="tx1"/>
                </a:solidFill>
              </a:rPr>
              <a:t>1- انتقال توان کششی</a:t>
            </a:r>
            <a:endParaRPr lang="en-US" dirty="0" smtClean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3571875"/>
            <a:ext cx="6484937" cy="30686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a-IR" sz="2800" dirty="0" smtClean="0">
                <a:hlinkClick r:id="rId2" action="ppaction://hlinksldjump"/>
              </a:rPr>
              <a:t>1-1- حالت هزار خاری                              </a:t>
            </a:r>
            <a:endParaRPr lang="fa-IR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hlinkClick r:id="rId3" action="ppaction://hlinksldjump"/>
              </a:rPr>
              <a:t>Clutch </a:t>
            </a:r>
            <a:r>
              <a:rPr lang="fa-IR" sz="2800" dirty="0" smtClean="0">
                <a:hlinkClick r:id="rId3" action="ppaction://hlinksldjump"/>
              </a:rPr>
              <a:t>1-2- کلاچ                                  </a:t>
            </a:r>
            <a:endParaRPr lang="fa-IR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hlinkClick r:id="rId4" action="ppaction://hlinksldjump"/>
              </a:rPr>
              <a:t>Gear Box  </a:t>
            </a:r>
            <a:r>
              <a:rPr lang="fa-IR" sz="2800" dirty="0" smtClean="0">
                <a:hlinkClick r:id="rId4" action="ppaction://hlinksldjump"/>
              </a:rPr>
              <a:t>                      </a:t>
            </a:r>
            <a:r>
              <a:rPr lang="en-US" sz="2800" dirty="0" smtClean="0">
                <a:hlinkClick r:id="rId4" action="ppaction://hlinksldjump"/>
              </a:rPr>
              <a:t> </a:t>
            </a:r>
            <a:r>
              <a:rPr lang="fa-IR" sz="2800" dirty="0" smtClean="0">
                <a:hlinkClick r:id="rId4" action="ppaction://hlinksldjump"/>
              </a:rPr>
              <a:t>1-3- جعبه دنده</a:t>
            </a:r>
            <a:endParaRPr lang="fa-IR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hlinkClick r:id="rId5" action="ppaction://hlinksldjump"/>
              </a:rPr>
              <a:t>Differential</a:t>
            </a:r>
            <a:r>
              <a:rPr lang="fa-IR" sz="2800" dirty="0" smtClean="0">
                <a:hlinkClick r:id="rId5" action="ppaction://hlinksldjump"/>
              </a:rPr>
              <a:t>  1-4- دیفرانسیل                      </a:t>
            </a:r>
            <a:endParaRPr lang="fa-IR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hlinkClick r:id="rId6" action="ppaction://hlinksldjump"/>
              </a:rPr>
              <a:t>Final Drive    </a:t>
            </a:r>
            <a:r>
              <a:rPr lang="fa-IR" sz="2800" dirty="0" smtClean="0">
                <a:hlinkClick r:id="rId6" action="ppaction://hlinksldjump"/>
              </a:rPr>
              <a:t>             </a:t>
            </a:r>
            <a:r>
              <a:rPr lang="en-US" sz="2800" dirty="0" smtClean="0">
                <a:hlinkClick r:id="rId6" action="ppaction://hlinksldjump"/>
              </a:rPr>
              <a:t> </a:t>
            </a:r>
            <a:r>
              <a:rPr lang="fa-IR" sz="2800" dirty="0" smtClean="0">
                <a:hlinkClick r:id="rId6" action="ppaction://hlinksldjump"/>
              </a:rPr>
              <a:t>1- 5- کاهنده نهائی</a:t>
            </a: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hlinkClick r:id="rId7" action="ppaction://hlinksldjump"/>
              </a:rPr>
              <a:t>Wheels                            </a:t>
            </a:r>
            <a:r>
              <a:rPr lang="fa-IR" sz="2800" dirty="0" smtClean="0">
                <a:hlinkClick r:id="rId7" action="ppaction://hlinksldjump"/>
              </a:rPr>
              <a:t>1-6- چرخها</a:t>
            </a:r>
            <a:endParaRPr lang="en-US" sz="2800" dirty="0" smtClean="0"/>
          </a:p>
        </p:txBody>
      </p:sp>
      <p:pic>
        <p:nvPicPr>
          <p:cNvPr id="105476" name="Picture 4" descr="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6313" y="0"/>
            <a:ext cx="4357687" cy="355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476250"/>
            <a:ext cx="7793038" cy="768350"/>
          </a:xfrm>
        </p:spPr>
        <p:txBody>
          <a:bodyPr/>
          <a:lstStyle/>
          <a:p>
            <a:pPr eaLnBrk="1" hangingPunct="1"/>
            <a:r>
              <a:rPr lang="fa-IR" sz="2800" b="1" dirty="0" smtClean="0">
                <a:solidFill>
                  <a:schemeClr val="tx1"/>
                </a:solidFill>
              </a:rPr>
              <a:t>اتصال </a:t>
            </a:r>
            <a:r>
              <a:rPr lang="fa-IR" sz="2800" b="1" dirty="0" smtClean="0">
                <a:solidFill>
                  <a:schemeClr val="tx1"/>
                </a:solidFill>
                <a:hlinkClick r:id="rId2" action="ppaction://hlinksldjump"/>
              </a:rPr>
              <a:t>هزار خاری</a:t>
            </a:r>
            <a:endParaRPr lang="en-US" sz="2800" b="1" dirty="0" smtClean="0">
              <a:solidFill>
                <a:schemeClr val="tx1"/>
              </a:solidFill>
            </a:endParaRPr>
          </a:p>
        </p:txBody>
      </p:sp>
      <p:pic>
        <p:nvPicPr>
          <p:cNvPr id="1026" name="Picture 2" descr="C:\Users\acer\Desktop\هزارخاري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676400"/>
            <a:ext cx="6172200" cy="4013020"/>
          </a:xfrm>
          <a:prstGeom prst="rect">
            <a:avLst/>
          </a:prstGeom>
          <a:noFill/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876800" y="4191000"/>
            <a:ext cx="2590800" cy="193516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اجزاي كلاچ</a:t>
            </a:r>
            <a:endParaRPr lang="en-US" dirty="0"/>
          </a:p>
        </p:txBody>
      </p:sp>
      <p:pic>
        <p:nvPicPr>
          <p:cNvPr id="2050" name="Picture 2" descr="C:\Users\acer\Desktop\كلاچ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512887"/>
            <a:ext cx="6629400" cy="48684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acer\Desktop\كلاچ 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66800" y="244911"/>
            <a:ext cx="6019800" cy="62139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857250"/>
          </a:xfrm>
        </p:spPr>
        <p:txBody>
          <a:bodyPr/>
          <a:lstStyle/>
          <a:p>
            <a:pPr eaLnBrk="1" hangingPunct="1"/>
            <a:r>
              <a:rPr lang="fa-IR" smtClean="0"/>
              <a:t>کلاچ در حالت درگیر (پدال کلاچ آزاد)</a:t>
            </a:r>
          </a:p>
        </p:txBody>
      </p:sp>
      <p:pic>
        <p:nvPicPr>
          <p:cNvPr id="107523" name="Picture 2" descr="C:\Users\iman\Desktop\Clutch engaged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36525" y="1357313"/>
            <a:ext cx="9066213" cy="52800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928687"/>
          </a:xfrm>
        </p:spPr>
        <p:txBody>
          <a:bodyPr/>
          <a:lstStyle/>
          <a:p>
            <a:pPr eaLnBrk="1" hangingPunct="1"/>
            <a:r>
              <a:rPr lang="fa-IR" smtClean="0"/>
              <a:t>کلاچ در حالت آزاد (پدال کلاچ درگیر)</a:t>
            </a:r>
          </a:p>
        </p:txBody>
      </p:sp>
      <p:pic>
        <p:nvPicPr>
          <p:cNvPr id="108547" name="Picture 2" descr="C:\Users\iman\Desktop\Clutch not engaged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214438"/>
            <a:ext cx="9024938" cy="52562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42404" y="0"/>
            <a:ext cx="4963195" cy="67761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857250"/>
          </a:xfrm>
        </p:spPr>
        <p:txBody>
          <a:bodyPr/>
          <a:lstStyle/>
          <a:p>
            <a:pPr eaLnBrk="1" hangingPunct="1"/>
            <a:r>
              <a:rPr lang="fa-IR" smtClean="0"/>
              <a:t>نیم کلاچ</a:t>
            </a:r>
          </a:p>
        </p:txBody>
      </p:sp>
      <p:pic>
        <p:nvPicPr>
          <p:cNvPr id="109571" name="Picture 2" descr="C:\Users\iman\Desktop\Clutch partially engaged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071563"/>
            <a:ext cx="9096375" cy="52974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333375"/>
            <a:ext cx="7793037" cy="623888"/>
          </a:xfrm>
        </p:spPr>
        <p:txBody>
          <a:bodyPr/>
          <a:lstStyle/>
          <a:p>
            <a:pPr eaLnBrk="1" hangingPunct="1"/>
            <a:r>
              <a:rPr lang="fa-IR" sz="2800" b="1" dirty="0" smtClean="0">
                <a:solidFill>
                  <a:schemeClr val="tx1"/>
                </a:solidFill>
                <a:hlinkClick r:id="rId2" action="ppaction://hlinksldjump"/>
              </a:rPr>
              <a:t>کلاچ </a:t>
            </a:r>
            <a:r>
              <a:rPr lang="fa-IR" sz="2800" b="1" dirty="0" smtClean="0">
                <a:solidFill>
                  <a:schemeClr val="tx1"/>
                </a:solidFill>
              </a:rPr>
              <a:t>در حالت درگیری و در حالت آزاد</a:t>
            </a:r>
            <a:endParaRPr lang="en-US" sz="2800" b="1" dirty="0" smtClean="0">
              <a:solidFill>
                <a:schemeClr val="tx1"/>
              </a:solidFill>
            </a:endParaRPr>
          </a:p>
        </p:txBody>
      </p:sp>
      <p:pic>
        <p:nvPicPr>
          <p:cNvPr id="11059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4313" y="1143000"/>
            <a:ext cx="8497887" cy="45815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جعبه دنده</a:t>
            </a:r>
            <a:endParaRPr lang="en-US" dirty="0"/>
          </a:p>
        </p:txBody>
      </p:sp>
      <p:pic>
        <p:nvPicPr>
          <p:cNvPr id="4098" name="Picture 2" descr="C:\Users\acer\Desktop\جعبه دنده 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39490" y="1295400"/>
            <a:ext cx="7566309" cy="50694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acer\Desktop\جعبه دنده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05000" y="80623"/>
            <a:ext cx="4724400" cy="67005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285750"/>
            <a:ext cx="7793038" cy="5000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a-IR" sz="2800" b="1" smtClean="0">
                <a:solidFill>
                  <a:schemeClr val="tx1"/>
                </a:solidFill>
              </a:rPr>
              <a:t>جعبه دنده کشوئی نوع موازی</a:t>
            </a:r>
            <a:endParaRPr lang="en-US" sz="2800" b="1" smtClean="0">
              <a:solidFill>
                <a:schemeClr val="tx1"/>
              </a:solidFill>
            </a:endParaRPr>
          </a:p>
        </p:txBody>
      </p:sp>
      <p:pic>
        <p:nvPicPr>
          <p:cNvPr id="11161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313" y="1143000"/>
            <a:ext cx="8748712" cy="47831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404813"/>
            <a:ext cx="7793037" cy="695325"/>
          </a:xfrm>
        </p:spPr>
        <p:txBody>
          <a:bodyPr/>
          <a:lstStyle/>
          <a:p>
            <a:pPr eaLnBrk="1" hangingPunct="1"/>
            <a:r>
              <a:rPr lang="fa-IR" sz="2800" b="1" smtClean="0">
                <a:solidFill>
                  <a:schemeClr val="tx1"/>
                </a:solidFill>
              </a:rPr>
              <a:t>جعبه دنده نوع سری</a:t>
            </a:r>
            <a:endParaRPr lang="en-US" sz="2800" b="1" smtClean="0">
              <a:solidFill>
                <a:schemeClr val="tx1"/>
              </a:solidFill>
            </a:endParaRPr>
          </a:p>
        </p:txBody>
      </p:sp>
      <p:pic>
        <p:nvPicPr>
          <p:cNvPr id="11264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143000"/>
            <a:ext cx="9144000" cy="46577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/>
          <p:cNvSpPr>
            <a:spLocks noGrp="1"/>
          </p:cNvSpPr>
          <p:nvPr>
            <p:ph type="title"/>
          </p:nvPr>
        </p:nvSpPr>
        <p:spPr>
          <a:xfrm>
            <a:off x="500063" y="214313"/>
            <a:ext cx="8229600" cy="571500"/>
          </a:xfrm>
        </p:spPr>
        <p:txBody>
          <a:bodyPr/>
          <a:lstStyle/>
          <a:p>
            <a:pPr eaLnBrk="1" hangingPunct="1"/>
            <a:r>
              <a:rPr lang="fa-IR" sz="2800" b="1" smtClean="0"/>
              <a:t>در شکل زیر چرخ دنده های مربوط به دنده های 1 و عقب کدامند؟</a:t>
            </a:r>
          </a:p>
        </p:txBody>
      </p:sp>
      <p:pic>
        <p:nvPicPr>
          <p:cNvPr id="113667" name="Picture 2" descr="C:\Users\iman\Desktop\gear box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85875" y="928688"/>
            <a:ext cx="6988175" cy="55387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5000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a-IR" sz="2800" b="1" smtClean="0"/>
              <a:t>واحد هم سرعت کننده در جعبه دنده های همیشه درگیر</a:t>
            </a:r>
          </a:p>
        </p:txBody>
      </p:sp>
      <p:pic>
        <p:nvPicPr>
          <p:cNvPr id="114691" name="Picture 2" descr="C:\Users\iman\Desktop\sequential-gearbox-animation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3863" y="714375"/>
            <a:ext cx="8421687" cy="58578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785813"/>
          </a:xfrm>
        </p:spPr>
        <p:txBody>
          <a:bodyPr/>
          <a:lstStyle/>
          <a:p>
            <a:pPr eaLnBrk="1" hangingPunct="1"/>
            <a:r>
              <a:rPr lang="fa-IR" sz="3200" dirty="0" smtClean="0">
                <a:hlinkClick r:id="rId2" action="ppaction://hlinksldjump"/>
              </a:rPr>
              <a:t>جعبه دنده </a:t>
            </a:r>
            <a:endParaRPr lang="fa-IR" sz="3200" dirty="0" smtClean="0"/>
          </a:p>
        </p:txBody>
      </p:sp>
      <p:pic>
        <p:nvPicPr>
          <p:cNvPr id="115715" name="Picture 2" descr="C:\Users\iman\Desktop\gearbox transmision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71563" y="785813"/>
            <a:ext cx="7231062" cy="59658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ديفرانسيل</a:t>
            </a:r>
            <a:endParaRPr lang="en-US" dirty="0"/>
          </a:p>
        </p:txBody>
      </p:sp>
      <p:pic>
        <p:nvPicPr>
          <p:cNvPr id="6146" name="Picture 2" descr="C:\Users\acer\Desktop\ديفرانسيل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1495" y="1371599"/>
            <a:ext cx="8371505" cy="49894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32779" y="0"/>
            <a:ext cx="4620421" cy="676317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00188" y="0"/>
            <a:ext cx="2374900" cy="1462088"/>
          </a:xfrm>
        </p:spPr>
        <p:txBody>
          <a:bodyPr/>
          <a:lstStyle/>
          <a:p>
            <a:pPr eaLnBrk="1" hangingPunct="1"/>
            <a:r>
              <a:rPr lang="fa-IR" sz="2800" b="1" smtClean="0">
                <a:solidFill>
                  <a:schemeClr val="tx1"/>
                </a:solidFill>
              </a:rPr>
              <a:t>دیفرانسیل</a:t>
            </a:r>
            <a:endParaRPr lang="en-US" sz="2800" b="1" smtClean="0">
              <a:solidFill>
                <a:schemeClr val="tx1"/>
              </a:solidFill>
            </a:endParaRPr>
          </a:p>
        </p:txBody>
      </p:sp>
      <p:pic>
        <p:nvPicPr>
          <p:cNvPr id="11673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3262313"/>
            <a:ext cx="6192837" cy="3263900"/>
          </a:xfrm>
          <a:noFill/>
        </p:spPr>
      </p:pic>
      <p:pic>
        <p:nvPicPr>
          <p:cNvPr id="116740" name="Picture 4" descr="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0363" y="0"/>
            <a:ext cx="4973637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714375"/>
          </a:xfrm>
        </p:spPr>
        <p:txBody>
          <a:bodyPr/>
          <a:lstStyle/>
          <a:p>
            <a:pPr eaLnBrk="1" hangingPunct="1"/>
            <a:r>
              <a:rPr lang="fa-IR" sz="3200" smtClean="0"/>
              <a:t>دیفرانسیل به صورت سر هم</a:t>
            </a:r>
          </a:p>
        </p:txBody>
      </p:sp>
      <p:pic>
        <p:nvPicPr>
          <p:cNvPr id="117763" name="Picture 2" descr="C:\Users\iman\Desktop\12.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28688" y="714375"/>
            <a:ext cx="7340600" cy="60007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785813"/>
          </a:xfrm>
        </p:spPr>
        <p:txBody>
          <a:bodyPr/>
          <a:lstStyle/>
          <a:p>
            <a:pPr eaLnBrk="1" hangingPunct="1"/>
            <a:r>
              <a:rPr lang="fa-IR" dirty="0" smtClean="0">
                <a:hlinkClick r:id="rId2" action="ppaction://hlinksldjump"/>
              </a:rPr>
              <a:t>قفل</a:t>
            </a:r>
            <a:r>
              <a:rPr lang="fa-IR" dirty="0" smtClean="0"/>
              <a:t> دیفرانسیل</a:t>
            </a:r>
          </a:p>
        </p:txBody>
      </p:sp>
      <p:pic>
        <p:nvPicPr>
          <p:cNvPr id="118787" name="Picture 2" descr="C:\Users\iman\Desktop\12.2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14375" y="785813"/>
            <a:ext cx="7802563" cy="60864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0" y="285750"/>
            <a:ext cx="3536950" cy="487363"/>
          </a:xfrm>
        </p:spPr>
        <p:txBody>
          <a:bodyPr>
            <a:normAutofit fontScale="90000"/>
          </a:bodyPr>
          <a:lstStyle/>
          <a:p>
            <a:pPr eaLnBrk="1" hangingPunct="1"/>
            <a:endParaRPr lang="fa-IR" sz="2800" b="1" smtClean="0">
              <a:solidFill>
                <a:schemeClr val="tx1"/>
              </a:solidFill>
            </a:endParaRPr>
          </a:p>
        </p:txBody>
      </p:sp>
      <p:pic>
        <p:nvPicPr>
          <p:cNvPr id="11981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8913" y="142875"/>
            <a:ext cx="8659812" cy="65722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smtClean="0"/>
          </a:p>
        </p:txBody>
      </p:sp>
      <p:pic>
        <p:nvPicPr>
          <p:cNvPr id="12083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313" y="785813"/>
            <a:ext cx="8726487" cy="529113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>
          <a:xfrm>
            <a:off x="5429250" y="214313"/>
            <a:ext cx="3257550" cy="346075"/>
          </a:xfrm>
        </p:spPr>
        <p:txBody>
          <a:bodyPr>
            <a:normAutofit fontScale="90000"/>
          </a:bodyPr>
          <a:lstStyle/>
          <a:p>
            <a:endParaRPr lang="fa-IR" smtClean="0"/>
          </a:p>
        </p:txBody>
      </p:sp>
      <p:pic>
        <p:nvPicPr>
          <p:cNvPr id="1218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33500" y="0"/>
            <a:ext cx="5749925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75"/>
          </a:xfrm>
        </p:spPr>
        <p:txBody>
          <a:bodyPr/>
          <a:lstStyle/>
          <a:p>
            <a:pPr algn="r"/>
            <a:r>
              <a:rPr lang="fa-IR" sz="2000" b="1" dirty="0" smtClean="0">
                <a:solidFill>
                  <a:schemeClr val="tx1"/>
                </a:solidFill>
                <a:hlinkClick r:id="rId2" action="ppaction://hlinksldjump"/>
              </a:rPr>
              <a:t>کاهنده نهائی</a:t>
            </a:r>
            <a:endParaRPr lang="fa-IR" sz="2000" dirty="0" smtClean="0"/>
          </a:p>
        </p:txBody>
      </p:sp>
      <p:pic>
        <p:nvPicPr>
          <p:cNvPr id="1228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8625" y="857250"/>
            <a:ext cx="8072438" cy="58562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4 نوع چرخ محرک </a:t>
            </a:r>
          </a:p>
        </p:txBody>
      </p:sp>
      <p:pic>
        <p:nvPicPr>
          <p:cNvPr id="123907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313" y="1928813"/>
            <a:ext cx="8715375" cy="32861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857250"/>
          </a:xfrm>
        </p:spPr>
        <p:txBody>
          <a:bodyPr/>
          <a:lstStyle/>
          <a:p>
            <a:r>
              <a:rPr lang="fa-IR" smtClean="0"/>
              <a:t>چرخ محرک و متحرک</a:t>
            </a:r>
          </a:p>
        </p:txBody>
      </p:sp>
      <p:pic>
        <p:nvPicPr>
          <p:cNvPr id="124931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57250" y="1143000"/>
            <a:ext cx="7423150" cy="45164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500062"/>
          </a:xfrm>
        </p:spPr>
        <p:txBody>
          <a:bodyPr>
            <a:normAutofit fontScale="90000"/>
          </a:bodyPr>
          <a:lstStyle/>
          <a:p>
            <a:r>
              <a:rPr lang="fa-IR" smtClean="0"/>
              <a:t>دلیل استفاده از وزنه؟</a:t>
            </a:r>
          </a:p>
        </p:txBody>
      </p:sp>
      <p:pic>
        <p:nvPicPr>
          <p:cNvPr id="125955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14375" y="714375"/>
            <a:ext cx="7929563" cy="53578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5000" y="-21524"/>
            <a:ext cx="4648200" cy="67704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642937"/>
          </a:xfrm>
        </p:spPr>
        <p:txBody>
          <a:bodyPr/>
          <a:lstStyle/>
          <a:p>
            <a:r>
              <a:rPr lang="fa-IR" sz="3600" dirty="0" smtClean="0"/>
              <a:t>چرا از این ترکیب چرخها استفاده می شود؟ </a:t>
            </a:r>
          </a:p>
        </p:txBody>
      </p:sp>
      <p:pic>
        <p:nvPicPr>
          <p:cNvPr id="126979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71688" y="928688"/>
            <a:ext cx="4903787" cy="55006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4341" y="0"/>
            <a:ext cx="4871259" cy="687396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9913" y="0"/>
            <a:ext cx="4865687" cy="68801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1201" y="23594"/>
            <a:ext cx="4572000" cy="677574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08278" y="0"/>
            <a:ext cx="4544922" cy="68485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52279" y="0"/>
            <a:ext cx="4600921" cy="67847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161</Words>
  <Application>Microsoft Office PowerPoint</Application>
  <PresentationFormat>On-screen Show (4:3)</PresentationFormat>
  <Paragraphs>34</Paragraphs>
  <Slides>40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سیستمهای انتقال قدرت تراکتور</vt:lpstr>
      <vt:lpstr>انواع سیستمهای انتقال توان تراکتور:</vt:lpstr>
      <vt:lpstr>1- انتقال توان کششی</vt:lpstr>
      <vt:lpstr>اتصال هزار خاری</vt:lpstr>
      <vt:lpstr>اجزاي كلاچ</vt:lpstr>
      <vt:lpstr>Slide 17</vt:lpstr>
      <vt:lpstr>کلاچ در حالت درگیر (پدال کلاچ آزاد)</vt:lpstr>
      <vt:lpstr>کلاچ در حالت آزاد (پدال کلاچ درگیر)</vt:lpstr>
      <vt:lpstr>نیم کلاچ</vt:lpstr>
      <vt:lpstr>کلاچ در حالت درگیری و در حالت آزاد</vt:lpstr>
      <vt:lpstr>جعبه دنده</vt:lpstr>
      <vt:lpstr>Slide 23</vt:lpstr>
      <vt:lpstr>جعبه دنده کشوئی نوع موازی</vt:lpstr>
      <vt:lpstr>جعبه دنده نوع سری</vt:lpstr>
      <vt:lpstr>در شکل زیر چرخ دنده های مربوط به دنده های 1 و عقب کدامند؟</vt:lpstr>
      <vt:lpstr>واحد هم سرعت کننده در جعبه دنده های همیشه درگیر</vt:lpstr>
      <vt:lpstr>جعبه دنده </vt:lpstr>
      <vt:lpstr>ديفرانسيل</vt:lpstr>
      <vt:lpstr>دیفرانسیل</vt:lpstr>
      <vt:lpstr>دیفرانسیل به صورت سر هم</vt:lpstr>
      <vt:lpstr>قفل دیفرانسیل</vt:lpstr>
      <vt:lpstr>Slide 33</vt:lpstr>
      <vt:lpstr>Slide 34</vt:lpstr>
      <vt:lpstr>Slide 35</vt:lpstr>
      <vt:lpstr>کاهنده نهائی</vt:lpstr>
      <vt:lpstr>4 نوع چرخ محرک </vt:lpstr>
      <vt:lpstr>چرخ محرک و متحرک</vt:lpstr>
      <vt:lpstr>دلیل استفاده از وزنه؟</vt:lpstr>
      <vt:lpstr>چرا از این ترکیب چرخها استفاده می شود؟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سیستمهای انتقال قدرت تراکتور</dc:title>
  <dc:creator>ia</dc:creator>
  <cp:lastModifiedBy>MRT www.Win2Farsi.com</cp:lastModifiedBy>
  <cp:revision>18</cp:revision>
  <dcterms:created xsi:type="dcterms:W3CDTF">2016-05-17T02:29:17Z</dcterms:created>
  <dcterms:modified xsi:type="dcterms:W3CDTF">2020-04-07T05:41:09Z</dcterms:modified>
</cp:coreProperties>
</file>